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8" r:id="rId3"/>
    <p:sldId id="257" r:id="rId5"/>
    <p:sldId id="256" r:id="rId6"/>
    <p:sldId id="261" r:id="rId7"/>
    <p:sldId id="259" r:id="rId8"/>
    <p:sldId id="260" r:id="rId9"/>
    <p:sldId id="273" r:id="rId10"/>
    <p:sldId id="275" r:id="rId11"/>
    <p:sldId id="262" r:id="rId12"/>
  </p:sldIdLst>
  <p:sldSz cx="12192000" cy="6858000"/>
  <p:notesSz cx="6858000" cy="9144000"/>
  <p:embeddedFontLst>
    <p:embeddedFont>
      <p:font typeface="Gilroy" panose="00000400000000000000" charset="0"/>
      <p:regular r:id="rId17"/>
    </p:embeddedFont>
    <p:embeddedFont>
      <p:font typeface="Arial Black" panose="020B0A04020102020204" charset="0"/>
      <p:bold r:id="rId18"/>
    </p:embeddedFont>
    <p:embeddedFont>
      <p:font typeface="Mona-Sans Black Wide" charset="0"/>
      <p:bold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0" userDrawn="1">
          <p15:clr>
            <a:srgbClr val="A4A3A4"/>
          </p15:clr>
        </p15:guide>
        <p15:guide id="3" orient="horz" pos="3938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510" userDrawn="1">
          <p15:clr>
            <a:srgbClr val="A4A3A4"/>
          </p15:clr>
        </p15:guide>
        <p15:guide id="6" pos="7144" userDrawn="1">
          <p15:clr>
            <a:srgbClr val="A4A3A4"/>
          </p15:clr>
        </p15:guide>
        <p15:guide id="7" orient="horz" pos="3690" userDrawn="1">
          <p15:clr>
            <a:srgbClr val="A4A3A4"/>
          </p15:clr>
        </p15:guide>
        <p15:guide id="8" orient="horz" pos="14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3E"/>
    <a:srgbClr val="AAAC01"/>
    <a:srgbClr val="00CC66"/>
    <a:srgbClr val="37A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44" y="738"/>
      </p:cViewPr>
      <p:guideLst>
        <p:guide orient="horz" pos="2160"/>
        <p:guide pos="3820"/>
        <p:guide orient="horz" pos="3938"/>
        <p:guide orient="horz" pos="799"/>
        <p:guide pos="510"/>
        <p:guide pos="7144"/>
        <p:guide orient="horz" pos="3690"/>
        <p:guide orient="horz" pos="14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AA926-F7E8-4975-B33F-D9FE90892C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1DFFA-6755-442C-8BF8-821FF48370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hyperlink" Target="https://www.stat.gov.rs/" TargetMode="Externa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-87406" y="0"/>
            <a:ext cx="10806545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B050"/>
              </a:gs>
              <a:gs pos="100000">
                <a:srgbClr val="00CC66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24380" y="2146935"/>
            <a:ext cx="827468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Black" panose="020B0A04020102020204" charset="0"/>
                <a:ea typeface="Gilroy" panose="00000400000000000000" charset="0"/>
                <a:cs typeface="Arial Black" panose="020B0A04020102020204" charset="0"/>
              </a:rPr>
              <a:t>Prikaz potencijala biomase u Šumadiji i zapadnoj</a:t>
            </a:r>
            <a:r>
              <a:rPr lang="sr-Latn-RS" altLang="en-US" sz="3600" b="0" i="0" u="none" strike="noStrike" dirty="0">
                <a:solidFill>
                  <a:schemeClr val="bg1"/>
                </a:solidFill>
                <a:effectLst/>
                <a:latin typeface="Arial Black" panose="020B0A04020102020204" charset="0"/>
                <a:ea typeface="Gilroy" panose="00000400000000000000" charset="0"/>
                <a:cs typeface="Arial Black" panose="020B0A04020102020204" charset="0"/>
              </a:rPr>
              <a:t> </a:t>
            </a:r>
            <a:r>
              <a:rPr lang="en-US" altLang="zh-CN" sz="3600" b="0" i="0" u="none" strike="noStrike" dirty="0">
                <a:solidFill>
                  <a:schemeClr val="bg1"/>
                </a:solidFill>
                <a:effectLst/>
                <a:latin typeface="Arial Black" panose="020B0A04020102020204" charset="0"/>
                <a:ea typeface="Gilroy" panose="00000400000000000000" charset="0"/>
                <a:cs typeface="Arial Black" panose="020B0A04020102020204" charset="0"/>
              </a:rPr>
              <a:t>Srbiji</a:t>
            </a:r>
            <a:endParaRPr lang="en-US" altLang="zh-CN" sz="3600" b="0" i="0" u="none" strike="noStrike" dirty="0">
              <a:solidFill>
                <a:schemeClr val="bg1"/>
              </a:solidFill>
              <a:effectLst/>
              <a:latin typeface="Arial Black" panose="020B0A04020102020204" charset="0"/>
              <a:ea typeface="Gilroy" panose="00000400000000000000" charset="0"/>
              <a:cs typeface="Arial Black" panose="020B0A04020102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4369" y="7187097"/>
            <a:ext cx="36524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100" dirty="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385" y="5437505"/>
            <a:ext cx="4203700" cy="14204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sr-Latn-R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Klijent: Aleksandar Peulić</a:t>
            </a:r>
            <a:endParaRPr lang="sr-Latn-R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sr-Latn-R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Projekt menadžer: Ivan Jović</a:t>
            </a:r>
            <a:endParaRPr lang="sr-Latn-R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sr-Latn-R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Projektni tim: Ivan Jović</a:t>
            </a:r>
            <a:endParaRPr lang="sr-Latn-R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绿色的田地&#10;&#10;描述已自动生成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87" t="44068" r="9297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42" name="矩形: 圆角 41"/>
          <p:cNvSpPr/>
          <p:nvPr/>
        </p:nvSpPr>
        <p:spPr>
          <a:xfrm>
            <a:off x="0" y="0"/>
            <a:ext cx="12192002" cy="35179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CC66"/>
              </a:gs>
              <a:gs pos="100000">
                <a:srgbClr val="00CC66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任意多边形: 形状 39"/>
          <p:cNvSpPr/>
          <p:nvPr/>
        </p:nvSpPr>
        <p:spPr>
          <a:xfrm>
            <a:off x="889526" y="2286000"/>
            <a:ext cx="2463665" cy="3657599"/>
          </a:xfrm>
          <a:custGeom>
            <a:avLst/>
            <a:gdLst>
              <a:gd name="connsiteX0" fmla="*/ 417217 w 2463665"/>
              <a:gd name="connsiteY0" fmla="*/ 297772 h 3657599"/>
              <a:gd name="connsiteX1" fmla="*/ 417217 w 2463665"/>
              <a:gd name="connsiteY1" fmla="*/ 1155700 h 3657599"/>
              <a:gd name="connsiteX2" fmla="*/ 2133074 w 2463665"/>
              <a:gd name="connsiteY2" fmla="*/ 1155700 h 3657599"/>
              <a:gd name="connsiteX3" fmla="*/ 2133074 w 2463665"/>
              <a:gd name="connsiteY3" fmla="*/ 297772 h 3657599"/>
              <a:gd name="connsiteX4" fmla="*/ 0 w 2463665"/>
              <a:gd name="connsiteY4" fmla="*/ 0 h 3657599"/>
              <a:gd name="connsiteX5" fmla="*/ 2463665 w 2463665"/>
              <a:gd name="connsiteY5" fmla="*/ 0 h 3657599"/>
              <a:gd name="connsiteX6" fmla="*/ 2463665 w 2463665"/>
              <a:gd name="connsiteY6" fmla="*/ 3657599 h 3657599"/>
              <a:gd name="connsiteX7" fmla="*/ 0 w 2463665"/>
              <a:gd name="connsiteY7" fmla="*/ 3657599 h 365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665" h="3657599">
                <a:moveTo>
                  <a:pt x="417217" y="297772"/>
                </a:moveTo>
                <a:lnTo>
                  <a:pt x="417217" y="1155700"/>
                </a:lnTo>
                <a:lnTo>
                  <a:pt x="2133074" y="1155700"/>
                </a:lnTo>
                <a:lnTo>
                  <a:pt x="2133074" y="297772"/>
                </a:lnTo>
                <a:close/>
                <a:moveTo>
                  <a:pt x="0" y="0"/>
                </a:moveTo>
                <a:lnTo>
                  <a:pt x="2463665" y="0"/>
                </a:lnTo>
                <a:lnTo>
                  <a:pt x="2463665" y="3657599"/>
                </a:lnTo>
                <a:lnTo>
                  <a:pt x="0" y="3657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2165" y="946785"/>
            <a:ext cx="92157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sr-Latn-RS" altLang="en-US" sz="7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Ciljevi projekta</a:t>
            </a:r>
            <a:endParaRPr lang="sr-Latn-RS" altLang="en-US" sz="7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147885" y="2578100"/>
            <a:ext cx="0" cy="3098800"/>
          </a:xfrm>
          <a:prstGeom prst="line">
            <a:avLst/>
          </a:prstGeom>
          <a:ln w="158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219200" y="3517900"/>
            <a:ext cx="213360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sr-Latn-RS" altLang="en-US" sz="1800" dirty="0">
                <a:solidFill>
                  <a:srgbClr val="00CC66"/>
                </a:solidFill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Prikupljanje podataka o zasadima poljoprivrednih kultura i  površinama pod šumama</a:t>
            </a:r>
            <a:endParaRPr lang="sr-Latn-RS" altLang="en-US" sz="1800" dirty="0">
              <a:solidFill>
                <a:srgbClr val="00CC66"/>
              </a:solidFill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76382" y="3041590"/>
            <a:ext cx="106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ea typeface="Gilroy" panose="00000400000000000000" charset="0"/>
              </a:rPr>
              <a:t>01.</a:t>
            </a:r>
            <a:endParaRPr lang="en-US" altLang="zh-CN" sz="2000" dirty="0">
              <a:solidFill>
                <a:schemeClr val="bg1"/>
              </a:solidFill>
              <a:ea typeface="Gilroy" panose="00000400000000000000" charset="0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8839443" y="2286000"/>
            <a:ext cx="2463665" cy="3657599"/>
          </a:xfrm>
          <a:custGeom>
            <a:avLst/>
            <a:gdLst>
              <a:gd name="connsiteX0" fmla="*/ 417217 w 2463665"/>
              <a:gd name="connsiteY0" fmla="*/ 297772 h 3657599"/>
              <a:gd name="connsiteX1" fmla="*/ 417217 w 2463665"/>
              <a:gd name="connsiteY1" fmla="*/ 1155700 h 3657599"/>
              <a:gd name="connsiteX2" fmla="*/ 2133074 w 2463665"/>
              <a:gd name="connsiteY2" fmla="*/ 1155700 h 3657599"/>
              <a:gd name="connsiteX3" fmla="*/ 2133074 w 2463665"/>
              <a:gd name="connsiteY3" fmla="*/ 297772 h 3657599"/>
              <a:gd name="connsiteX4" fmla="*/ 0 w 2463665"/>
              <a:gd name="connsiteY4" fmla="*/ 0 h 3657599"/>
              <a:gd name="connsiteX5" fmla="*/ 2463665 w 2463665"/>
              <a:gd name="connsiteY5" fmla="*/ 0 h 3657599"/>
              <a:gd name="connsiteX6" fmla="*/ 2463665 w 2463665"/>
              <a:gd name="connsiteY6" fmla="*/ 3657599 h 3657599"/>
              <a:gd name="connsiteX7" fmla="*/ 0 w 2463665"/>
              <a:gd name="connsiteY7" fmla="*/ 3657599 h 365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665" h="3657599">
                <a:moveTo>
                  <a:pt x="417217" y="297772"/>
                </a:moveTo>
                <a:lnTo>
                  <a:pt x="417217" y="1155700"/>
                </a:lnTo>
                <a:lnTo>
                  <a:pt x="2133074" y="1155700"/>
                </a:lnTo>
                <a:lnTo>
                  <a:pt x="2133074" y="297772"/>
                </a:lnTo>
                <a:close/>
                <a:moveTo>
                  <a:pt x="0" y="0"/>
                </a:moveTo>
                <a:lnTo>
                  <a:pt x="2463665" y="0"/>
                </a:lnTo>
                <a:lnTo>
                  <a:pt x="2463665" y="3657599"/>
                </a:lnTo>
                <a:lnTo>
                  <a:pt x="0" y="3657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3539287" y="2286000"/>
            <a:ext cx="2463665" cy="3657599"/>
          </a:xfrm>
          <a:custGeom>
            <a:avLst/>
            <a:gdLst>
              <a:gd name="connsiteX0" fmla="*/ 417217 w 2463665"/>
              <a:gd name="connsiteY0" fmla="*/ 297772 h 3657599"/>
              <a:gd name="connsiteX1" fmla="*/ 417217 w 2463665"/>
              <a:gd name="connsiteY1" fmla="*/ 1155700 h 3657599"/>
              <a:gd name="connsiteX2" fmla="*/ 2133074 w 2463665"/>
              <a:gd name="connsiteY2" fmla="*/ 1155700 h 3657599"/>
              <a:gd name="connsiteX3" fmla="*/ 2133074 w 2463665"/>
              <a:gd name="connsiteY3" fmla="*/ 297772 h 3657599"/>
              <a:gd name="connsiteX4" fmla="*/ 0 w 2463665"/>
              <a:gd name="connsiteY4" fmla="*/ 0 h 3657599"/>
              <a:gd name="connsiteX5" fmla="*/ 2463665 w 2463665"/>
              <a:gd name="connsiteY5" fmla="*/ 0 h 3657599"/>
              <a:gd name="connsiteX6" fmla="*/ 2463665 w 2463665"/>
              <a:gd name="connsiteY6" fmla="*/ 3657599 h 3657599"/>
              <a:gd name="connsiteX7" fmla="*/ 0 w 2463665"/>
              <a:gd name="connsiteY7" fmla="*/ 3657599 h 365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665" h="3657599">
                <a:moveTo>
                  <a:pt x="417217" y="297772"/>
                </a:moveTo>
                <a:lnTo>
                  <a:pt x="417217" y="1155700"/>
                </a:lnTo>
                <a:lnTo>
                  <a:pt x="2133074" y="1155700"/>
                </a:lnTo>
                <a:lnTo>
                  <a:pt x="2133074" y="297772"/>
                </a:lnTo>
                <a:close/>
                <a:moveTo>
                  <a:pt x="0" y="0"/>
                </a:moveTo>
                <a:lnTo>
                  <a:pt x="2463665" y="0"/>
                </a:lnTo>
                <a:lnTo>
                  <a:pt x="2463665" y="3657599"/>
                </a:lnTo>
                <a:lnTo>
                  <a:pt x="0" y="3657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6189048" y="2286000"/>
            <a:ext cx="2463665" cy="3657599"/>
          </a:xfrm>
          <a:custGeom>
            <a:avLst/>
            <a:gdLst>
              <a:gd name="connsiteX0" fmla="*/ 417217 w 2463665"/>
              <a:gd name="connsiteY0" fmla="*/ 297772 h 3657599"/>
              <a:gd name="connsiteX1" fmla="*/ 417217 w 2463665"/>
              <a:gd name="connsiteY1" fmla="*/ 1155700 h 3657599"/>
              <a:gd name="connsiteX2" fmla="*/ 2133074 w 2463665"/>
              <a:gd name="connsiteY2" fmla="*/ 1155700 h 3657599"/>
              <a:gd name="connsiteX3" fmla="*/ 2133074 w 2463665"/>
              <a:gd name="connsiteY3" fmla="*/ 297772 h 3657599"/>
              <a:gd name="connsiteX4" fmla="*/ 0 w 2463665"/>
              <a:gd name="connsiteY4" fmla="*/ 0 h 3657599"/>
              <a:gd name="connsiteX5" fmla="*/ 2463665 w 2463665"/>
              <a:gd name="connsiteY5" fmla="*/ 0 h 3657599"/>
              <a:gd name="connsiteX6" fmla="*/ 2463665 w 2463665"/>
              <a:gd name="connsiteY6" fmla="*/ 3657599 h 3657599"/>
              <a:gd name="connsiteX7" fmla="*/ 0 w 2463665"/>
              <a:gd name="connsiteY7" fmla="*/ 3657599 h 365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3665" h="3657599">
                <a:moveTo>
                  <a:pt x="417217" y="297772"/>
                </a:moveTo>
                <a:lnTo>
                  <a:pt x="417217" y="1155700"/>
                </a:lnTo>
                <a:lnTo>
                  <a:pt x="2133074" y="1155700"/>
                </a:lnTo>
                <a:lnTo>
                  <a:pt x="2133074" y="297772"/>
                </a:lnTo>
                <a:close/>
                <a:moveTo>
                  <a:pt x="0" y="0"/>
                </a:moveTo>
                <a:lnTo>
                  <a:pt x="2463665" y="0"/>
                </a:lnTo>
                <a:lnTo>
                  <a:pt x="2463665" y="3657599"/>
                </a:lnTo>
                <a:lnTo>
                  <a:pt x="0" y="3657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805517" y="2578100"/>
            <a:ext cx="0" cy="3098800"/>
          </a:xfrm>
          <a:prstGeom prst="line">
            <a:avLst/>
          </a:prstGeom>
          <a:ln w="158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832225" y="3628390"/>
            <a:ext cx="24003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sr-Latn-RS" altLang="en-US" sz="1800" dirty="0">
                <a:solidFill>
                  <a:srgbClr val="00CC66"/>
                </a:solidFill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Formiranje klasa podataka</a:t>
            </a:r>
            <a:endParaRPr lang="sr-Latn-RS" altLang="en-US" sz="1800" dirty="0">
              <a:solidFill>
                <a:srgbClr val="00CC66"/>
              </a:solidFill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34014" y="3041590"/>
            <a:ext cx="106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ea typeface="Gilroy" panose="00000400000000000000" charset="0"/>
              </a:rPr>
              <a:t>02.</a:t>
            </a:r>
            <a:endParaRPr lang="en-US" altLang="zh-CN" sz="2000" dirty="0">
              <a:solidFill>
                <a:schemeClr val="bg1"/>
              </a:solidFill>
              <a:ea typeface="Gilroy" panose="00000400000000000000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6464684" y="2578100"/>
            <a:ext cx="0" cy="3098800"/>
          </a:xfrm>
          <a:prstGeom prst="line">
            <a:avLst/>
          </a:prstGeom>
          <a:ln w="158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6510020" y="3628390"/>
            <a:ext cx="24003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00CC66"/>
                </a:solidFill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Izrada zajedničke baze podataka</a:t>
            </a:r>
            <a:endParaRPr lang="en-US" altLang="zh-CN" sz="1800" dirty="0">
              <a:solidFill>
                <a:srgbClr val="00CC66"/>
              </a:solidFill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93181" y="3041590"/>
            <a:ext cx="106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ea typeface="Gilroy" panose="00000400000000000000" charset="0"/>
              </a:rPr>
              <a:t>03.</a:t>
            </a:r>
            <a:endParaRPr lang="en-US" altLang="zh-CN" sz="2000" dirty="0">
              <a:solidFill>
                <a:schemeClr val="bg1"/>
              </a:solidFill>
              <a:ea typeface="Gilroy" panose="00000400000000000000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9077801" y="2578100"/>
            <a:ext cx="0" cy="3098800"/>
          </a:xfrm>
          <a:prstGeom prst="line">
            <a:avLst/>
          </a:prstGeom>
          <a:ln w="158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9187815" y="3628390"/>
            <a:ext cx="24003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sr-Latn-RS" altLang="en-US" sz="1800" dirty="0">
                <a:solidFill>
                  <a:srgbClr val="00CC66"/>
                </a:solidFill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Izrada karata</a:t>
            </a:r>
            <a:endParaRPr lang="sr-Latn-RS" altLang="en-US" sz="1800" dirty="0">
              <a:solidFill>
                <a:srgbClr val="00CC66"/>
              </a:solidFill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306298" y="3041590"/>
            <a:ext cx="1065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fontAlgn="ctr">
              <a:defRPr sz="4800" b="0" i="0" u="none" strike="noStrike">
                <a:solidFill>
                  <a:srgbClr val="000000"/>
                </a:solidFill>
                <a:effectLst/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ea typeface="Gilroy" panose="00000400000000000000" charset="0"/>
              </a:rPr>
              <a:t>04.</a:t>
            </a:r>
            <a:endParaRPr lang="en-US" altLang="zh-CN" sz="2000" dirty="0">
              <a:solidFill>
                <a:schemeClr val="bg1"/>
              </a:solidFill>
              <a:ea typeface="Gilroy" panose="000004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CC66"/>
              </a:gs>
              <a:gs pos="100000">
                <a:srgbClr val="00CC66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190" y="1686966"/>
            <a:ext cx="6717323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sr-Latn-R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  <a:sym typeface="+mn-ea"/>
              </a:rPr>
              <a:t>Prikupljanje podataka o zasadima poljoprivrednih kultura i  površinama pod šumama</a:t>
            </a:r>
            <a:endParaRPr lang="sr-Latn-RS" altLang="en-US" sz="3200" b="1" dirty="0">
              <a:solidFill>
                <a:schemeClr val="bg1"/>
              </a:solidFill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  <a:p>
            <a:pPr fontAlgn="ctr"/>
            <a:endParaRPr lang="sr-Latn-RS" altLang="en-US" sz="3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080" y="4030980"/>
            <a:ext cx="6835140" cy="21018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algn="just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Prikupljanje podataka je izvršeno sa sajta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Republičkog zavoda za statistiku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https://www.stat.gov.rs/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sr-Latn-R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17098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96435" y="579363"/>
            <a:ext cx="128953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01.</a:t>
            </a:r>
            <a:endParaRPr lang="en-US" altLang="zh-CN" sz="6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" name="Picture 1" descr="Karta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80" y="579120"/>
            <a:ext cx="4022090" cy="56902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CC66"/>
              </a:gs>
              <a:gs pos="100000">
                <a:srgbClr val="00CC66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8520" y="1966541"/>
            <a:ext cx="671732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sr-Latn-RS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Formiranje klasa podataka</a:t>
            </a:r>
            <a:endParaRPr lang="sr-Latn-RS" altLang="en-US" sz="3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17098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62145" y="614233"/>
            <a:ext cx="1817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02.</a:t>
            </a:r>
            <a:endParaRPr lang="en-US" altLang="zh-CN" sz="6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0717" y="2911157"/>
            <a:ext cx="5255303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Dostupni podaci su podeljeni u sledeće klase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kultura po prinosima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pšenica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kukuruz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ječam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ovas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raž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šećerna repa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soja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suncokret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uljana repica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šume</a:t>
            </a: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0" y="-85090"/>
            <a:ext cx="12192000" cy="694245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CC66"/>
              </a:gs>
              <a:gs pos="100000">
                <a:srgbClr val="00CC66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62000" y="1415821"/>
            <a:ext cx="6717323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sr-Latn-RS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Izrada zajedničke baze podataka</a:t>
            </a:r>
            <a:r>
              <a:rPr lang="sr-Latn-RS" altLang="en-US" sz="6600" b="1" i="0" u="none" strike="noStrike" dirty="0">
                <a:solidFill>
                  <a:srgbClr val="FFFF00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sr-Latn-RS" altLang="en-US" sz="6600" b="1" i="0" u="none" strike="noStrike" dirty="0">
              <a:solidFill>
                <a:srgbClr val="FFFF00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17098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62145" y="515228"/>
            <a:ext cx="1817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03.</a:t>
            </a:r>
            <a:endParaRPr lang="en-US" altLang="zh-CN" sz="6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2292" y="3047047"/>
            <a:ext cx="5255303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pPr algn="just"/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ostupni podaci odnose na celokupan region Šumadije i zapadne Srbije, iskori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šćeni su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pod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aci o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površinima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svakog upravnog okruga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istraživane teritorije za ravnomernu prostornu raspodelu u odnosu na ukupnu površinu.  Za prosečan godišnji prinos po hektaru po poljoprivrednoj kulturi 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korišćene su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prosečne vrednosti iz ranije 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poznatih godina.</a:t>
            </a:r>
            <a:endParaRPr lang="sr-Latn-R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Karta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80" y="515620"/>
            <a:ext cx="4058920" cy="5744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0" y="0"/>
            <a:ext cx="1219200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CC66"/>
              </a:gs>
              <a:gs pos="100000">
                <a:srgbClr val="00CC66">
                  <a:alpha val="0"/>
                </a:srgb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17098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3745" y="1758896"/>
            <a:ext cx="671732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sr-Latn-RS" alt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Izrada karata</a:t>
            </a:r>
            <a:endParaRPr lang="sr-Latn-RS" altLang="en-US" sz="3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145" y="547558"/>
            <a:ext cx="1817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6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04.</a:t>
            </a:r>
            <a:endParaRPr lang="en-US" altLang="zh-CN" sz="6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4037" y="2644457"/>
            <a:ext cx="525530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Kao izabrani program 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korišćen je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QGIS softver u 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koji je dodata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Eksel baz</a:t>
            </a:r>
            <a:r>
              <a:rPr lang="sr-Latn-R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podataka</a:t>
            </a:r>
            <a:endParaRPr lang="en-US" altLang="zh-CN" dirty="0"/>
          </a:p>
        </p:txBody>
      </p:sp>
      <p:pic>
        <p:nvPicPr>
          <p:cNvPr id="3" name="Picture 2" descr="Karta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80" y="455930"/>
            <a:ext cx="4203065" cy="5946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743086" y="2360561"/>
            <a:ext cx="1406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b="0" i="0" u="none" strike="noStrike" dirty="0">
                <a:solidFill>
                  <a:srgbClr val="00CC66"/>
                </a:solidFill>
                <a:effectLst/>
                <a:latin typeface="+mj-lt"/>
                <a:ea typeface="Gilroy" panose="00000400000000000000" charset="0"/>
              </a:rPr>
              <a:t>Topic </a:t>
            </a:r>
            <a:endParaRPr lang="en-US" altLang="zh-CN" b="0" i="0" u="none" strike="noStrike" dirty="0">
              <a:solidFill>
                <a:srgbClr val="00CC66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078925" y="2360561"/>
            <a:ext cx="1406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b="0" i="0" u="none" strike="noStrike" dirty="0">
                <a:solidFill>
                  <a:srgbClr val="00CC66"/>
                </a:solidFill>
                <a:effectLst/>
                <a:latin typeface="+mj-lt"/>
                <a:ea typeface="Gilroy" panose="00000400000000000000" charset="0"/>
              </a:rPr>
              <a:t>Topic </a:t>
            </a:r>
            <a:endParaRPr lang="en-US" altLang="zh-CN" b="0" i="0" u="none" strike="noStrike" dirty="0">
              <a:solidFill>
                <a:srgbClr val="00CC66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6" name="图片 25" descr="图片包含 游戏机, 自然, 路, 水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2" t="237" r="28987" b="68125"/>
          <a:stretch>
            <a:fillRect/>
          </a:stretch>
        </p:blipFill>
        <p:spPr>
          <a:xfrm>
            <a:off x="8438926" y="3079789"/>
            <a:ext cx="2686500" cy="972456"/>
          </a:xfrm>
          <a:custGeom>
            <a:avLst/>
            <a:gdLst>
              <a:gd name="connsiteX0" fmla="*/ 0 w 2686500"/>
              <a:gd name="connsiteY0" fmla="*/ 0 h 972456"/>
              <a:gd name="connsiteX1" fmla="*/ 2686500 w 2686500"/>
              <a:gd name="connsiteY1" fmla="*/ 0 h 972456"/>
              <a:gd name="connsiteX2" fmla="*/ 2686500 w 2686500"/>
              <a:gd name="connsiteY2" fmla="*/ 972456 h 972456"/>
              <a:gd name="connsiteX3" fmla="*/ 0 w 2686500"/>
              <a:gd name="connsiteY3" fmla="*/ 972456 h 97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500" h="972456">
                <a:moveTo>
                  <a:pt x="0" y="0"/>
                </a:moveTo>
                <a:lnTo>
                  <a:pt x="2686500" y="0"/>
                </a:lnTo>
                <a:lnTo>
                  <a:pt x="2686500" y="972456"/>
                </a:lnTo>
                <a:lnTo>
                  <a:pt x="0" y="972456"/>
                </a:lnTo>
                <a:close/>
              </a:path>
            </a:pathLst>
          </a:custGeom>
        </p:spPr>
      </p:pic>
      <p:pic>
        <p:nvPicPr>
          <p:cNvPr id="27" name="图片 26" descr="图片包含 游戏机, 自然, 路, 水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652" r="28987" b="3050"/>
          <a:stretch>
            <a:fillRect/>
          </a:stretch>
        </p:blipFill>
        <p:spPr>
          <a:xfrm>
            <a:off x="9833656" y="4168359"/>
            <a:ext cx="1291770" cy="1884097"/>
          </a:xfrm>
          <a:custGeom>
            <a:avLst/>
            <a:gdLst>
              <a:gd name="connsiteX0" fmla="*/ 0 w 1291770"/>
              <a:gd name="connsiteY0" fmla="*/ 0 h 1884097"/>
              <a:gd name="connsiteX1" fmla="*/ 1291770 w 1291770"/>
              <a:gd name="connsiteY1" fmla="*/ 0 h 1884097"/>
              <a:gd name="connsiteX2" fmla="*/ 1291770 w 1291770"/>
              <a:gd name="connsiteY2" fmla="*/ 1884097 h 1884097"/>
              <a:gd name="connsiteX3" fmla="*/ 0 w 1291770"/>
              <a:gd name="connsiteY3" fmla="*/ 1884097 h 188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1884097">
                <a:moveTo>
                  <a:pt x="0" y="0"/>
                </a:moveTo>
                <a:lnTo>
                  <a:pt x="1291770" y="0"/>
                </a:lnTo>
                <a:lnTo>
                  <a:pt x="1291770" y="1884097"/>
                </a:lnTo>
                <a:lnTo>
                  <a:pt x="0" y="1884097"/>
                </a:lnTo>
                <a:close/>
              </a:path>
            </a:pathLst>
          </a:custGeom>
        </p:spPr>
      </p:pic>
      <p:pic>
        <p:nvPicPr>
          <p:cNvPr id="28" name="图片 27" descr="图片包含 游戏机, 自然, 路, 水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2" t="35652" r="51675" b="35652"/>
          <a:stretch>
            <a:fillRect/>
          </a:stretch>
        </p:blipFill>
        <p:spPr>
          <a:xfrm>
            <a:off x="8438927" y="4168359"/>
            <a:ext cx="1291770" cy="882000"/>
          </a:xfrm>
          <a:custGeom>
            <a:avLst/>
            <a:gdLst>
              <a:gd name="connsiteX0" fmla="*/ 0 w 1291770"/>
              <a:gd name="connsiteY0" fmla="*/ 0 h 882000"/>
              <a:gd name="connsiteX1" fmla="*/ 1291770 w 1291770"/>
              <a:gd name="connsiteY1" fmla="*/ 0 h 882000"/>
              <a:gd name="connsiteX2" fmla="*/ 1291770 w 1291770"/>
              <a:gd name="connsiteY2" fmla="*/ 882000 h 882000"/>
              <a:gd name="connsiteX3" fmla="*/ 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0" y="0"/>
                </a:moveTo>
                <a:lnTo>
                  <a:pt x="1291770" y="0"/>
                </a:lnTo>
                <a:lnTo>
                  <a:pt x="1291770" y="882000"/>
                </a:lnTo>
                <a:lnTo>
                  <a:pt x="0" y="882000"/>
                </a:lnTo>
                <a:close/>
              </a:path>
            </a:pathLst>
          </a:custGeom>
        </p:spPr>
      </p:pic>
      <p:pic>
        <p:nvPicPr>
          <p:cNvPr id="29" name="图片 28" descr="图片包含 游戏机, 自然, 路, 水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2" t="68255" r="51675" b="3050"/>
          <a:stretch>
            <a:fillRect/>
          </a:stretch>
        </p:blipFill>
        <p:spPr>
          <a:xfrm>
            <a:off x="8438927" y="5170455"/>
            <a:ext cx="1291770" cy="882000"/>
          </a:xfrm>
          <a:custGeom>
            <a:avLst/>
            <a:gdLst>
              <a:gd name="connsiteX0" fmla="*/ 0 w 1291770"/>
              <a:gd name="connsiteY0" fmla="*/ 0 h 882000"/>
              <a:gd name="connsiteX1" fmla="*/ 1291770 w 1291770"/>
              <a:gd name="connsiteY1" fmla="*/ 0 h 882000"/>
              <a:gd name="connsiteX2" fmla="*/ 1291770 w 1291770"/>
              <a:gd name="connsiteY2" fmla="*/ 882000 h 882000"/>
              <a:gd name="connsiteX3" fmla="*/ 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0" y="0"/>
                </a:moveTo>
                <a:lnTo>
                  <a:pt x="1291770" y="0"/>
                </a:lnTo>
                <a:lnTo>
                  <a:pt x="1291770" y="882000"/>
                </a:lnTo>
                <a:lnTo>
                  <a:pt x="0" y="882000"/>
                </a:lnTo>
                <a:close/>
              </a:path>
            </a:pathLst>
          </a:custGeom>
        </p:spPr>
      </p:pic>
      <p:pic>
        <p:nvPicPr>
          <p:cNvPr id="36" name="图片 35" descr="绿色的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15231" r="36791" b="58453"/>
          <a:stretch>
            <a:fillRect/>
          </a:stretch>
        </p:blipFill>
        <p:spPr>
          <a:xfrm>
            <a:off x="1103087" y="3079789"/>
            <a:ext cx="2686500" cy="972456"/>
          </a:xfrm>
          <a:custGeom>
            <a:avLst/>
            <a:gdLst>
              <a:gd name="connsiteX0" fmla="*/ 0 w 2686500"/>
              <a:gd name="connsiteY0" fmla="*/ 0 h 972456"/>
              <a:gd name="connsiteX1" fmla="*/ 2686500 w 2686500"/>
              <a:gd name="connsiteY1" fmla="*/ 0 h 972456"/>
              <a:gd name="connsiteX2" fmla="*/ 2686500 w 2686500"/>
              <a:gd name="connsiteY2" fmla="*/ 972456 h 972456"/>
              <a:gd name="connsiteX3" fmla="*/ 0 w 2686500"/>
              <a:gd name="connsiteY3" fmla="*/ 972456 h 97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500" h="972456">
                <a:moveTo>
                  <a:pt x="0" y="0"/>
                </a:moveTo>
                <a:lnTo>
                  <a:pt x="2686500" y="0"/>
                </a:lnTo>
                <a:lnTo>
                  <a:pt x="2686500" y="972456"/>
                </a:lnTo>
                <a:lnTo>
                  <a:pt x="0" y="972456"/>
                </a:lnTo>
                <a:close/>
              </a:path>
            </a:pathLst>
          </a:custGeom>
        </p:spPr>
      </p:pic>
      <p:pic>
        <p:nvPicPr>
          <p:cNvPr id="37" name="图片 36" descr="绿色的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2" t="44689" r="36791" b="31443"/>
          <a:stretch>
            <a:fillRect/>
          </a:stretch>
        </p:blipFill>
        <p:spPr>
          <a:xfrm>
            <a:off x="2497817" y="4168359"/>
            <a:ext cx="1291770" cy="882000"/>
          </a:xfrm>
          <a:custGeom>
            <a:avLst/>
            <a:gdLst>
              <a:gd name="connsiteX0" fmla="*/ 0 w 1291770"/>
              <a:gd name="connsiteY0" fmla="*/ 0 h 882000"/>
              <a:gd name="connsiteX1" fmla="*/ 1291770 w 1291770"/>
              <a:gd name="connsiteY1" fmla="*/ 0 h 882000"/>
              <a:gd name="connsiteX2" fmla="*/ 1291770 w 1291770"/>
              <a:gd name="connsiteY2" fmla="*/ 882000 h 882000"/>
              <a:gd name="connsiteX3" fmla="*/ 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0" y="0"/>
                </a:moveTo>
                <a:lnTo>
                  <a:pt x="1291770" y="0"/>
                </a:lnTo>
                <a:lnTo>
                  <a:pt x="1291770" y="882000"/>
                </a:lnTo>
                <a:lnTo>
                  <a:pt x="0" y="882000"/>
                </a:lnTo>
                <a:close/>
              </a:path>
            </a:pathLst>
          </a:custGeom>
        </p:spPr>
      </p:pic>
      <p:pic>
        <p:nvPicPr>
          <p:cNvPr id="38" name="图片 37" descr="绿色的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44689" r="57993" b="4325"/>
          <a:stretch>
            <a:fillRect/>
          </a:stretch>
        </p:blipFill>
        <p:spPr>
          <a:xfrm>
            <a:off x="1103087" y="4168359"/>
            <a:ext cx="1291770" cy="1884097"/>
          </a:xfrm>
          <a:custGeom>
            <a:avLst/>
            <a:gdLst>
              <a:gd name="connsiteX0" fmla="*/ 0 w 1291770"/>
              <a:gd name="connsiteY0" fmla="*/ 0 h 1884097"/>
              <a:gd name="connsiteX1" fmla="*/ 1291770 w 1291770"/>
              <a:gd name="connsiteY1" fmla="*/ 0 h 1884097"/>
              <a:gd name="connsiteX2" fmla="*/ 1291770 w 1291770"/>
              <a:gd name="connsiteY2" fmla="*/ 1884097 h 1884097"/>
              <a:gd name="connsiteX3" fmla="*/ 0 w 1291770"/>
              <a:gd name="connsiteY3" fmla="*/ 1884097 h 188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1884097">
                <a:moveTo>
                  <a:pt x="0" y="0"/>
                </a:moveTo>
                <a:lnTo>
                  <a:pt x="1291770" y="0"/>
                </a:lnTo>
                <a:lnTo>
                  <a:pt x="1291770" y="1884097"/>
                </a:lnTo>
                <a:lnTo>
                  <a:pt x="0" y="1884097"/>
                </a:lnTo>
                <a:close/>
              </a:path>
            </a:pathLst>
          </a:custGeom>
        </p:spPr>
      </p:pic>
      <p:pic>
        <p:nvPicPr>
          <p:cNvPr id="39" name="图片 38" descr="绿色的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2" t="71807" r="36791" b="4325"/>
          <a:stretch>
            <a:fillRect/>
          </a:stretch>
        </p:blipFill>
        <p:spPr>
          <a:xfrm>
            <a:off x="2497817" y="5170455"/>
            <a:ext cx="1291770" cy="882000"/>
          </a:xfrm>
          <a:custGeom>
            <a:avLst/>
            <a:gdLst>
              <a:gd name="connsiteX0" fmla="*/ 0 w 1291770"/>
              <a:gd name="connsiteY0" fmla="*/ 0 h 882000"/>
              <a:gd name="connsiteX1" fmla="*/ 1291770 w 1291770"/>
              <a:gd name="connsiteY1" fmla="*/ 0 h 882000"/>
              <a:gd name="connsiteX2" fmla="*/ 1291770 w 1291770"/>
              <a:gd name="connsiteY2" fmla="*/ 882000 h 882000"/>
              <a:gd name="connsiteX3" fmla="*/ 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0" y="0"/>
                </a:moveTo>
                <a:lnTo>
                  <a:pt x="1291770" y="0"/>
                </a:lnTo>
                <a:lnTo>
                  <a:pt x="1291770" y="882000"/>
                </a:lnTo>
                <a:lnTo>
                  <a:pt x="0" y="882000"/>
                </a:lnTo>
                <a:close/>
              </a:path>
            </a:pathLst>
          </a:custGeom>
        </p:spPr>
      </p:pic>
      <p:pic>
        <p:nvPicPr>
          <p:cNvPr id="7" name="图片 6" descr="张着嘴的地图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4969" r="71799" b="68379"/>
          <a:stretch>
            <a:fillRect/>
          </a:stretch>
        </p:blipFill>
        <p:spPr>
          <a:xfrm flipH="1">
            <a:off x="6165737" y="3079790"/>
            <a:ext cx="1291770" cy="882000"/>
          </a:xfrm>
          <a:custGeom>
            <a:avLst/>
            <a:gdLst>
              <a:gd name="connsiteX0" fmla="*/ 1291770 w 1291770"/>
              <a:gd name="connsiteY0" fmla="*/ 0 h 882000"/>
              <a:gd name="connsiteX1" fmla="*/ 0 w 1291770"/>
              <a:gd name="connsiteY1" fmla="*/ 0 h 882000"/>
              <a:gd name="connsiteX2" fmla="*/ 0 w 1291770"/>
              <a:gd name="connsiteY2" fmla="*/ 882000 h 882000"/>
              <a:gd name="connsiteX3" fmla="*/ 129177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1291770" y="0"/>
                </a:moveTo>
                <a:lnTo>
                  <a:pt x="0" y="0"/>
                </a:lnTo>
                <a:lnTo>
                  <a:pt x="0" y="882000"/>
                </a:lnTo>
                <a:lnTo>
                  <a:pt x="1291770" y="882000"/>
                </a:lnTo>
                <a:close/>
              </a:path>
            </a:pathLst>
          </a:custGeom>
        </p:spPr>
      </p:pic>
      <p:pic>
        <p:nvPicPr>
          <p:cNvPr id="21" name="图片 20" descr="张着嘴的地图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35250" r="71799" b="38098"/>
          <a:stretch>
            <a:fillRect/>
          </a:stretch>
        </p:blipFill>
        <p:spPr>
          <a:xfrm flipH="1">
            <a:off x="6165737" y="4081886"/>
            <a:ext cx="1291770" cy="882000"/>
          </a:xfrm>
          <a:custGeom>
            <a:avLst/>
            <a:gdLst>
              <a:gd name="connsiteX0" fmla="*/ 1291770 w 1291770"/>
              <a:gd name="connsiteY0" fmla="*/ 0 h 882000"/>
              <a:gd name="connsiteX1" fmla="*/ 0 w 1291770"/>
              <a:gd name="connsiteY1" fmla="*/ 0 h 882000"/>
              <a:gd name="connsiteX2" fmla="*/ 0 w 1291770"/>
              <a:gd name="connsiteY2" fmla="*/ 882000 h 882000"/>
              <a:gd name="connsiteX3" fmla="*/ 1291770 w 1291770"/>
              <a:gd name="connsiteY3" fmla="*/ 882000 h 8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882000">
                <a:moveTo>
                  <a:pt x="1291770" y="0"/>
                </a:moveTo>
                <a:lnTo>
                  <a:pt x="0" y="0"/>
                </a:lnTo>
                <a:lnTo>
                  <a:pt x="0" y="882000"/>
                </a:lnTo>
                <a:lnTo>
                  <a:pt x="1291770" y="882000"/>
                </a:lnTo>
                <a:close/>
              </a:path>
            </a:pathLst>
          </a:custGeom>
        </p:spPr>
      </p:pic>
      <p:pic>
        <p:nvPicPr>
          <p:cNvPr id="22" name="图片 21" descr="张着嘴的地图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4" t="4969" r="43711" b="38098"/>
          <a:stretch>
            <a:fillRect/>
          </a:stretch>
        </p:blipFill>
        <p:spPr>
          <a:xfrm flipH="1">
            <a:off x="4771007" y="3079790"/>
            <a:ext cx="1291770" cy="1884097"/>
          </a:xfrm>
          <a:custGeom>
            <a:avLst/>
            <a:gdLst>
              <a:gd name="connsiteX0" fmla="*/ 1291770 w 1291770"/>
              <a:gd name="connsiteY0" fmla="*/ 0 h 1884097"/>
              <a:gd name="connsiteX1" fmla="*/ 0 w 1291770"/>
              <a:gd name="connsiteY1" fmla="*/ 0 h 1884097"/>
              <a:gd name="connsiteX2" fmla="*/ 0 w 1291770"/>
              <a:gd name="connsiteY2" fmla="*/ 1884097 h 1884097"/>
              <a:gd name="connsiteX3" fmla="*/ 1291770 w 1291770"/>
              <a:gd name="connsiteY3" fmla="*/ 1884097 h 188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770" h="1884097">
                <a:moveTo>
                  <a:pt x="1291770" y="0"/>
                </a:moveTo>
                <a:lnTo>
                  <a:pt x="0" y="0"/>
                </a:lnTo>
                <a:lnTo>
                  <a:pt x="0" y="1884097"/>
                </a:lnTo>
                <a:lnTo>
                  <a:pt x="1291770" y="1884097"/>
                </a:lnTo>
                <a:close/>
              </a:path>
            </a:pathLst>
          </a:custGeom>
        </p:spPr>
      </p:pic>
      <p:pic>
        <p:nvPicPr>
          <p:cNvPr id="23" name="图片 22" descr="张着嘴的地图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65411" r="43711" b="6146"/>
          <a:stretch>
            <a:fillRect/>
          </a:stretch>
        </p:blipFill>
        <p:spPr>
          <a:xfrm flipH="1">
            <a:off x="4771007" y="5080001"/>
            <a:ext cx="2686500" cy="941289"/>
          </a:xfrm>
          <a:custGeom>
            <a:avLst/>
            <a:gdLst>
              <a:gd name="connsiteX0" fmla="*/ 2686500 w 2686500"/>
              <a:gd name="connsiteY0" fmla="*/ 0 h 941289"/>
              <a:gd name="connsiteX1" fmla="*/ 0 w 2686500"/>
              <a:gd name="connsiteY1" fmla="*/ 0 h 941289"/>
              <a:gd name="connsiteX2" fmla="*/ 0 w 2686500"/>
              <a:gd name="connsiteY2" fmla="*/ 941289 h 941289"/>
              <a:gd name="connsiteX3" fmla="*/ 2686500 w 2686500"/>
              <a:gd name="connsiteY3" fmla="*/ 941289 h 94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500" h="941289">
                <a:moveTo>
                  <a:pt x="2686500" y="0"/>
                </a:moveTo>
                <a:lnTo>
                  <a:pt x="0" y="0"/>
                </a:lnTo>
                <a:lnTo>
                  <a:pt x="0" y="941289"/>
                </a:lnTo>
                <a:lnTo>
                  <a:pt x="2686500" y="941289"/>
                </a:lnTo>
                <a:close/>
              </a:path>
            </a:pathLst>
          </a:custGeom>
        </p:spPr>
      </p:pic>
      <p:pic>
        <p:nvPicPr>
          <p:cNvPr id="2" name="Picture 1" descr="Karta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-679450"/>
            <a:ext cx="5378450" cy="7608570"/>
          </a:xfrm>
          <a:prstGeom prst="rect">
            <a:avLst/>
          </a:prstGeom>
        </p:spPr>
      </p:pic>
      <p:pic>
        <p:nvPicPr>
          <p:cNvPr id="3" name="Picture 2" descr="Njive%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521335"/>
            <a:ext cx="541782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3623144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/>
          <p:cNvSpPr/>
          <p:nvPr/>
        </p:nvSpPr>
        <p:spPr>
          <a:xfrm>
            <a:off x="911225" y="3635844"/>
            <a:ext cx="2987675" cy="23801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4602163" y="1243013"/>
            <a:ext cx="2987675" cy="23801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8329613" y="3635844"/>
            <a:ext cx="2987675" cy="23801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 descr="山上的风景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" b="3511"/>
          <a:stretch>
            <a:fillRect/>
          </a:stretch>
        </p:blipFill>
        <p:spPr>
          <a:xfrm>
            <a:off x="1092588" y="3759200"/>
            <a:ext cx="2624949" cy="1587500"/>
          </a:xfrm>
          <a:prstGeom prst="rect">
            <a:avLst/>
          </a:prstGeom>
        </p:spPr>
      </p:pic>
      <p:pic>
        <p:nvPicPr>
          <p:cNvPr id="15" name="图片 14" descr="张着嘴的地图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4" b="4625"/>
          <a:stretch>
            <a:fillRect/>
          </a:stretch>
        </p:blipFill>
        <p:spPr>
          <a:xfrm>
            <a:off x="8522058" y="3759200"/>
            <a:ext cx="2624949" cy="1587500"/>
          </a:xfrm>
          <a:prstGeom prst="rect">
            <a:avLst/>
          </a:prstGeom>
        </p:spPr>
      </p:pic>
      <p:pic>
        <p:nvPicPr>
          <p:cNvPr id="55" name="图片 54" descr="绿色的草地上吃草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" b="4637"/>
          <a:stretch>
            <a:fillRect/>
          </a:stretch>
        </p:blipFill>
        <p:spPr>
          <a:xfrm>
            <a:off x="4783525" y="1397797"/>
            <a:ext cx="2624949" cy="1587500"/>
          </a:xfrm>
          <a:prstGeom prst="rect">
            <a:avLst/>
          </a:prstGeom>
        </p:spPr>
      </p:pic>
      <p:pic>
        <p:nvPicPr>
          <p:cNvPr id="3" name="Picture 2" descr="Kart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" y="-521335"/>
            <a:ext cx="5280660" cy="7470775"/>
          </a:xfrm>
          <a:prstGeom prst="rect">
            <a:avLst/>
          </a:prstGeom>
        </p:spPr>
      </p:pic>
      <p:pic>
        <p:nvPicPr>
          <p:cNvPr id="4" name="Picture 3" descr="Šume%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965" y="669925"/>
            <a:ext cx="359664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CG41N840206042" descr="绿色的田地&#10;&#10;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" r="641"/>
          <a:stretch>
            <a:fillRect/>
          </a:stretch>
        </p:blipFill>
        <p:spPr>
          <a:xfrm flipH="1">
            <a:off x="0" y="0"/>
            <a:ext cx="1219200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000" y="1899285"/>
            <a:ext cx="9749790" cy="19081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ctr"/>
            <a:r>
              <a:rPr lang="sr-Latn-RS" altLang="en-US" sz="115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Gilroy" panose="00000400000000000000" charset="0"/>
                <a:cs typeface="Arial" panose="020B0604020202020204" pitchFamily="34" charset="0"/>
              </a:rPr>
              <a:t>Hvala na pažnji!</a:t>
            </a:r>
            <a:endParaRPr lang="sr-Latn-RS" altLang="en-US" sz="115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ea typeface="Gilroy" panose="00000400000000000000" charset="0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8170985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167153" y="3414177"/>
            <a:ext cx="4024847" cy="285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游戏机, 草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1" b="14403"/>
          <a:stretch>
            <a:fillRect/>
          </a:stretch>
        </p:blipFill>
        <p:spPr>
          <a:xfrm>
            <a:off x="8329842" y="3598343"/>
            <a:ext cx="3694924" cy="18474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639ab39-68e4-44cb-bb20-ba9331cfa959"/>
  <p:tag name="COMMONDATA" val="eyJoZGlkIjoiYzhkMjg0NDA1MzdiYTViNDBhYWU0YmMwMWY1YWViMDYifQ=="/>
</p:tagLst>
</file>

<file path=ppt/theme/theme1.xml><?xml version="1.0" encoding="utf-8"?>
<a:theme xmlns:a="http://schemas.openxmlformats.org/drawingml/2006/main" name="Office 主题​​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00"/>
      </a:hlink>
      <a:folHlink>
        <a:srgbClr val="954F72"/>
      </a:folHlink>
    </a:clrScheme>
    <a:fontScheme name="海外商务风02">
      <a:majorFont>
        <a:latin typeface="Mona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WPS Presentation</Application>
  <PresentationFormat>宽屏</PresentationFormat>
  <Paragraphs>72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Gilroy</vt:lpstr>
      <vt:lpstr>Arial Black</vt:lpstr>
      <vt:lpstr>Microsoft YaHei</vt:lpstr>
      <vt:lpstr>Arial Unicode MS</vt:lpstr>
      <vt:lpstr>Mona-Sans Black Wide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ivan.jovic</cp:lastModifiedBy>
  <cp:revision>34</cp:revision>
  <dcterms:created xsi:type="dcterms:W3CDTF">2023-03-30T02:57:00Z</dcterms:created>
  <dcterms:modified xsi:type="dcterms:W3CDTF">2024-01-09T12:52:17Z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F22AF8735B50459E8DD764A89EC90A0C_11</vt:lpwstr>
  </property>
  <property fmtid="{D5CDD505-2E9C-101B-9397-08002B2CF9AE}" pid="3" name="KSOProductBuildVer">
    <vt:lpwstr>1033-12.2.0.13359</vt:lpwstr>
  </property>
</Properties>
</file>